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</p:sldIdLst>
  <p:sldSz cx="6858000" cy="9906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0" autoAdjust="0"/>
    <p:restoredTop sz="94660"/>
  </p:normalViewPr>
  <p:slideViewPr>
    <p:cSldViewPr snapToGrid="0">
      <p:cViewPr>
        <p:scale>
          <a:sx n="100" d="100"/>
          <a:sy n="100" d="100"/>
        </p:scale>
        <p:origin x="5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873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455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3685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236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584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2445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7633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628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897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729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66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DBCFE-DF63-4E8A-8E11-059694F33266}" type="datetimeFigureOut">
              <a:rPr lang="fr-FR" smtClean="0"/>
              <a:t>01/02/2022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76227-B292-4A90-AE9E-2C2DAEB8978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474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enquete-medicaments.atih.sante.fr/enquete-medicaments/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transfert.atih.sante.fr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atih.sante.fr/les-enquetes-medicaments" TargetMode="External"/><Relationship Id="rId5" Type="http://schemas.openxmlformats.org/officeDocument/2006/relationships/hyperlink" Target="https://www.atih.sante.fr/sites/default/files/public/content/4244/fichier_type_em.xlsx" TargetMode="External"/><Relationship Id="rId4" Type="http://schemas.openxmlformats.org/officeDocument/2006/relationships/hyperlink" Target="https://www.atih.sante.fr/sites/default/files/public/content/4244/guideparticipationenquetemed2022_vf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60047" y="4079"/>
            <a:ext cx="595936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Enquête </a:t>
            </a:r>
          </a:p>
          <a:p>
            <a:pPr algn="ctr"/>
            <a:r>
              <a:rPr lang="fr-FR" sz="2400" dirty="0"/>
              <a:t>Achat et consommation de médicaments à l’hôpital - Edition 2022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904984" y="1594500"/>
            <a:ext cx="57386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/>
              <a:t>Participation à l’enquête en 4 étapes</a:t>
            </a:r>
          </a:p>
        </p:txBody>
      </p:sp>
      <p:pic>
        <p:nvPicPr>
          <p:cNvPr id="12" name="Image 11" descr="Logo_ATIH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738" y="8813409"/>
            <a:ext cx="1162050" cy="93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ZoneTexte 12"/>
          <p:cNvSpPr txBox="1"/>
          <p:nvPr/>
        </p:nvSpPr>
        <p:spPr>
          <a:xfrm>
            <a:off x="279838" y="1182913"/>
            <a:ext cx="6363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Objectif : Connaitre la consommation des médicaments à l’hôpital </a:t>
            </a:r>
          </a:p>
        </p:txBody>
      </p:sp>
      <p:pic>
        <p:nvPicPr>
          <p:cNvPr id="17" name="Image 16" descr="D:\Users\dpaillet\AppData\Local\Microsoft\Windows\Temporary Internet Files\Content.Word\Picto enquête Médic imag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15" y="86425"/>
            <a:ext cx="1106917" cy="97149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679502" y="8410980"/>
            <a:ext cx="3637816" cy="37369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Guide méthodologique disponible </a:t>
            </a:r>
            <a:r>
              <a:rPr lang="fr-FR" dirty="0">
                <a:solidFill>
                  <a:schemeClr val="tx1"/>
                </a:solidFill>
                <a:hlinkClick r:id="rId4"/>
              </a:rPr>
              <a:t>ici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A407F105-0610-4421-8293-F0BAB9287EF0}"/>
              </a:ext>
            </a:extLst>
          </p:cNvPr>
          <p:cNvSpPr/>
          <p:nvPr/>
        </p:nvSpPr>
        <p:spPr>
          <a:xfrm>
            <a:off x="612486" y="2282661"/>
            <a:ext cx="5738648" cy="1431734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1. Extraire les données du logiciel interne de l’établissement et les mettre au format attendu</a:t>
            </a:r>
          </a:p>
          <a:p>
            <a:pPr lvl="0" algn="ctr"/>
            <a:r>
              <a:rPr lang="fr-FR" sz="1400" i="1" dirty="0">
                <a:solidFill>
                  <a:prstClr val="black"/>
                </a:solidFill>
              </a:rPr>
              <a:t>Fichier Excel (version 97-2003 et suivantes) de 8 ou 9 colonnes, avec ou sans ligne d’en-tête, Déclaration en code UCD (ou CIP) et non en code interne (fichier type disponible </a:t>
            </a:r>
            <a:r>
              <a:rPr lang="fr-FR" sz="1400" i="1" dirty="0">
                <a:solidFill>
                  <a:prstClr val="black"/>
                </a:solidFill>
                <a:hlinkClick r:id="rId5"/>
              </a:rPr>
              <a:t>ici</a:t>
            </a:r>
            <a:r>
              <a:rPr lang="fr-FR" sz="1400" i="1" dirty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18" name="Flèche : bas 17">
            <a:extLst>
              <a:ext uri="{FF2B5EF4-FFF2-40B4-BE49-F238E27FC236}">
                <a16:creationId xmlns:a16="http://schemas.microsoft.com/office/drawing/2014/main" id="{75ADE614-CBCD-4383-A66E-518725DCD269}"/>
              </a:ext>
            </a:extLst>
          </p:cNvPr>
          <p:cNvSpPr/>
          <p:nvPr/>
        </p:nvSpPr>
        <p:spPr>
          <a:xfrm>
            <a:off x="3274688" y="548372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BDBA027A-1803-46CD-BB39-3B3A9402CCE8}"/>
              </a:ext>
            </a:extLst>
          </p:cNvPr>
          <p:cNvSpPr/>
          <p:nvPr/>
        </p:nvSpPr>
        <p:spPr>
          <a:xfrm>
            <a:off x="612487" y="5966573"/>
            <a:ext cx="5738648" cy="933451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dirty="0">
                <a:solidFill>
                  <a:schemeClr val="tx1"/>
                </a:solidFill>
              </a:rPr>
              <a:t>3. Transmettre le fichier sur la plateforme e-Med</a:t>
            </a:r>
          </a:p>
          <a:p>
            <a:pPr algn="ctr"/>
            <a:r>
              <a:rPr lang="fr-FR" sz="1400" i="1" dirty="0">
                <a:solidFill>
                  <a:schemeClr val="tx1"/>
                </a:solidFill>
              </a:rPr>
              <a:t>Vérifiez la cohérence des données transmises sur la plateforme avant de les valider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8CEB102F-DD58-4DEB-A48B-9EEA689DD169}"/>
              </a:ext>
            </a:extLst>
          </p:cNvPr>
          <p:cNvSpPr/>
          <p:nvPr/>
        </p:nvSpPr>
        <p:spPr>
          <a:xfrm>
            <a:off x="612487" y="7395237"/>
            <a:ext cx="5738647" cy="408317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lang="fr-FR" dirty="0">
                <a:solidFill>
                  <a:schemeClr val="tx1"/>
                </a:solidFill>
              </a:rPr>
              <a:t>4. Valider les données</a:t>
            </a:r>
          </a:p>
        </p:txBody>
      </p:sp>
      <p:sp>
        <p:nvSpPr>
          <p:cNvPr id="24" name="Flèche : bas 23">
            <a:extLst>
              <a:ext uri="{FF2B5EF4-FFF2-40B4-BE49-F238E27FC236}">
                <a16:creationId xmlns:a16="http://schemas.microsoft.com/office/drawing/2014/main" id="{AD74A17D-4302-4CAE-A090-AEFB52877D2A}"/>
              </a:ext>
            </a:extLst>
          </p:cNvPr>
          <p:cNvSpPr/>
          <p:nvPr/>
        </p:nvSpPr>
        <p:spPr>
          <a:xfrm>
            <a:off x="3274688" y="691255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668813-2BB8-4607-8DC6-2667DBD2C536}"/>
              </a:ext>
            </a:extLst>
          </p:cNvPr>
          <p:cNvSpPr/>
          <p:nvPr/>
        </p:nvSpPr>
        <p:spPr>
          <a:xfrm>
            <a:off x="1679503" y="8813409"/>
            <a:ext cx="3637815" cy="83722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Restitutions des enquêtes précédentes disponibles </a:t>
            </a:r>
            <a:r>
              <a:rPr lang="fr-FR" dirty="0">
                <a:solidFill>
                  <a:schemeClr val="tx1"/>
                </a:solidFill>
                <a:hlinkClick r:id="rId6"/>
              </a:rPr>
              <a:t>ici</a:t>
            </a:r>
            <a:r>
              <a:rPr lang="fr-FR" dirty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et sur </a:t>
            </a:r>
            <a:r>
              <a:rPr lang="fr-FR" dirty="0">
                <a:solidFill>
                  <a:schemeClr val="tx1"/>
                </a:solidFill>
                <a:hlinkClick r:id="rId7"/>
              </a:rPr>
              <a:t>transfert.atih.sante.fr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EC5FE67D-0FDF-4571-B849-92D2F5B84AF7}"/>
              </a:ext>
            </a:extLst>
          </p:cNvPr>
          <p:cNvSpPr/>
          <p:nvPr/>
        </p:nvSpPr>
        <p:spPr>
          <a:xfrm>
            <a:off x="612486" y="4203116"/>
            <a:ext cx="5738648" cy="1271665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fr-FR" dirty="0">
                <a:solidFill>
                  <a:schemeClr val="tx1"/>
                </a:solidFill>
              </a:rPr>
              <a:t>2. Se connecter avec son compte PLAGE                                sur la </a:t>
            </a:r>
            <a:r>
              <a:rPr lang="fr-FR" dirty="0">
                <a:solidFill>
                  <a:schemeClr val="tx1"/>
                </a:solidFill>
                <a:hlinkClick r:id="rId8"/>
              </a:rPr>
              <a:t>plateforme e-Med</a:t>
            </a:r>
            <a:endParaRPr lang="fr-FR" dirty="0">
              <a:solidFill>
                <a:schemeClr val="tx1"/>
              </a:solidFill>
            </a:endParaRPr>
          </a:p>
          <a:p>
            <a:pPr lvl="0" algn="ctr">
              <a:spcAft>
                <a:spcPts val="600"/>
              </a:spcAft>
            </a:pPr>
            <a:r>
              <a:rPr lang="fr-FR" sz="1400" i="1" dirty="0">
                <a:solidFill>
                  <a:prstClr val="black"/>
                </a:solidFill>
              </a:rPr>
              <a:t>Compte à demander auprès du DIM, avec le rôle « Gestionnaire des fichiers » dans le domaine « Médicament »</a:t>
            </a:r>
          </a:p>
        </p:txBody>
      </p:sp>
      <p:sp>
        <p:nvSpPr>
          <p:cNvPr id="22" name="Flèche : bas 21">
            <a:extLst>
              <a:ext uri="{FF2B5EF4-FFF2-40B4-BE49-F238E27FC236}">
                <a16:creationId xmlns:a16="http://schemas.microsoft.com/office/drawing/2014/main" id="{63F83857-1834-4CC8-A023-CB0EFA7F0553}"/>
              </a:ext>
            </a:extLst>
          </p:cNvPr>
          <p:cNvSpPr/>
          <p:nvPr/>
        </p:nvSpPr>
        <p:spPr>
          <a:xfrm>
            <a:off x="3274688" y="3726921"/>
            <a:ext cx="414246" cy="4636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79945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2892</TotalTime>
  <Words>164</Words>
  <Application>Microsoft Office PowerPoint</Application>
  <PresentationFormat>Format A4 (210 x 297 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>ATIH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Diane PAILLET</dc:creator>
  <cp:lastModifiedBy>Diane PAILLET</cp:lastModifiedBy>
  <cp:revision>62</cp:revision>
  <dcterms:created xsi:type="dcterms:W3CDTF">2017-12-12T09:35:35Z</dcterms:created>
  <dcterms:modified xsi:type="dcterms:W3CDTF">2022-02-01T13:12:14Z</dcterms:modified>
</cp:coreProperties>
</file>